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1" r:id="rId20"/>
    <p:sldId id="276" r:id="rId21"/>
    <p:sldId id="274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4A20FE2-EF41-43B1-92AC-94FDBA6EB868}" type="datetimeFigureOut">
              <a:rPr lang="it-IT" smtClean="0"/>
              <a:t>22/04/2018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B2A0C8A-D6E7-4DCF-B4CB-028E7B47F62C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3200" dirty="0" smtClean="0"/>
              <a:t>Per una cittadinanza attiva</a:t>
            </a:r>
            <a:endParaRPr lang="it-IT" sz="3200" dirty="0"/>
          </a:p>
        </p:txBody>
      </p:sp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5400" b="1" dirty="0" smtClean="0"/>
              <a:t>Progetto </a:t>
            </a:r>
            <a:r>
              <a:rPr lang="it-IT" sz="5400" b="1" dirty="0" err="1" smtClean="0"/>
              <a:t>Ptof</a:t>
            </a:r>
            <a:r>
              <a:rPr lang="it-IT" sz="5400" b="1" dirty="0" smtClean="0"/>
              <a:t> </a:t>
            </a:r>
            <a:br>
              <a:rPr lang="it-IT" sz="5400" b="1" dirty="0" smtClean="0"/>
            </a:br>
            <a:r>
              <a:rPr lang="it-IT" sz="5400" b="1" i="1" dirty="0" smtClean="0"/>
              <a:t>«Il valore della memoria»</a:t>
            </a:r>
            <a:endParaRPr lang="it-IT" sz="5400" b="1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084168" y="5805264"/>
            <a:ext cx="2348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smtClean="0"/>
              <a:t>A.S. 2017/2018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val="19433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2656"/>
            <a:ext cx="4896544" cy="3117013"/>
          </a:xfrm>
        </p:spPr>
      </p:pic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5067350" cy="3090200"/>
          </a:xfrm>
        </p:spPr>
      </p:pic>
    </p:spTree>
    <p:extLst>
      <p:ext uri="{BB962C8B-B14F-4D97-AF65-F5344CB8AC3E}">
        <p14:creationId xmlns:p14="http://schemas.microsoft.com/office/powerpoint/2010/main" val="45531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398060" cy="4932040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Museo del deportato, Carpi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7863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6264696" cy="3888432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98903"/>
            <a:ext cx="4491286" cy="2540311"/>
          </a:xfrm>
        </p:spPr>
      </p:pic>
    </p:spTree>
    <p:extLst>
      <p:ext uri="{BB962C8B-B14F-4D97-AF65-F5344CB8AC3E}">
        <p14:creationId xmlns:p14="http://schemas.microsoft.com/office/powerpoint/2010/main" val="119631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04664"/>
            <a:ext cx="4059238" cy="2706158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50834"/>
            <a:ext cx="4059238" cy="2706158"/>
          </a:xfrm>
        </p:spPr>
      </p:pic>
      <p:pic>
        <p:nvPicPr>
          <p:cNvPr id="1027" name="Picture 3" descr="C:\Users\user\Desktop\romaboloz\IMG_0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284984"/>
            <a:ext cx="4140521" cy="276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romaboloz\IMG_04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215" y="3573016"/>
            <a:ext cx="3855815" cy="272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0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58100" cy="5505400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67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Monte Sole, Bologna</a:t>
            </a:r>
            <a:endParaRPr lang="it-IT" b="1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4" y="1524000"/>
            <a:ext cx="7246666" cy="4713312"/>
          </a:xfrm>
        </p:spPr>
      </p:pic>
    </p:spTree>
    <p:extLst>
      <p:ext uri="{BB962C8B-B14F-4D97-AF65-F5344CB8AC3E}">
        <p14:creationId xmlns:p14="http://schemas.microsoft.com/office/powerpoint/2010/main" val="30527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3753"/>
            <a:ext cx="4464496" cy="3175247"/>
          </a:xfrm>
        </p:spPr>
      </p:pic>
      <p:pic>
        <p:nvPicPr>
          <p:cNvPr id="16" name="Segnaposto contenuto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98478"/>
            <a:ext cx="3888432" cy="2916323"/>
          </a:xfrm>
        </p:spPr>
      </p:pic>
      <p:sp>
        <p:nvSpPr>
          <p:cNvPr id="15" name="Rettangolo 14"/>
          <p:cNvSpPr/>
          <p:nvPr/>
        </p:nvSpPr>
        <p:spPr>
          <a:xfrm>
            <a:off x="467544" y="3429000"/>
            <a:ext cx="77768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dirty="0">
                <a:solidFill>
                  <a:prstClr val="white"/>
                </a:solidFill>
              </a:rPr>
              <a:t>Il 28-29 settembre e l’1 ottobre 1944 i nazisti del 16° battaglione della 16esima divisione SS </a:t>
            </a:r>
            <a:r>
              <a:rPr lang="it-IT" sz="1600" dirty="0" err="1">
                <a:solidFill>
                  <a:prstClr val="white"/>
                </a:solidFill>
              </a:rPr>
              <a:t>reichfuhrer</a:t>
            </a:r>
            <a:r>
              <a:rPr lang="it-IT" sz="1600" dirty="0">
                <a:solidFill>
                  <a:prstClr val="white"/>
                </a:solidFill>
              </a:rPr>
              <a:t> </a:t>
            </a:r>
            <a:r>
              <a:rPr lang="it-IT" sz="1600" dirty="0" err="1">
                <a:solidFill>
                  <a:prstClr val="white"/>
                </a:solidFill>
              </a:rPr>
              <a:t>recce</a:t>
            </a:r>
            <a:r>
              <a:rPr lang="it-IT" sz="1600" dirty="0">
                <a:solidFill>
                  <a:prstClr val="white"/>
                </a:solidFill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</a:rPr>
              <a:t>unit</a:t>
            </a:r>
            <a:r>
              <a:rPr lang="it-IT" sz="1600" dirty="0" smtClean="0">
                <a:solidFill>
                  <a:prstClr val="white"/>
                </a:solidFill>
              </a:rPr>
              <a:t>, al </a:t>
            </a:r>
            <a:r>
              <a:rPr lang="it-IT" sz="1600" dirty="0">
                <a:solidFill>
                  <a:prstClr val="white"/>
                </a:solidFill>
              </a:rPr>
              <a:t>comando del maggiore Walter </a:t>
            </a:r>
            <a:r>
              <a:rPr lang="it-IT" sz="1600" dirty="0" err="1">
                <a:solidFill>
                  <a:prstClr val="white"/>
                </a:solidFill>
              </a:rPr>
              <a:t>Reder</a:t>
            </a:r>
            <a:r>
              <a:rPr lang="it-IT" sz="1600" dirty="0">
                <a:solidFill>
                  <a:prstClr val="white"/>
                </a:solidFill>
              </a:rPr>
              <a:t>, guidati sui sentieri di queste montagne dai fascisti per punire queste popolazioni che liberamente avevano scelto l’aspra guerriglia partigiana tra le file della stella rosa in nome della libertà politica e della giustizia sociale, massacravano, sterminavano, mettevano a ferro e fuoco esseri umani, animali e cose. Trucidati furono 560, per la maggior parte vecchi, donne e bambini. Ogni casa ogni campo ogni vigna ogni sentiero ogni fosso furono teatro di esecrandi tragedie, macchiati di sangue innocente, da luoghi familiari della vita quotidiana fatti bolge di barbarie e di violenza: come iene i nazifascisti frugarono fra i cespugli e le buche per cancellare ogni traccia di vita umana. Sotto i cumuli dei morti nascosero le mine per colpire anche la pietà dei sopravvissuti. Non dimentichiamo i 560 trucidati di S. Martino: vogliamo nel loro ricordo che tutti i paesi e tutti i popoli possano vivere nella pace e nella fratellanza. </a:t>
            </a:r>
          </a:p>
        </p:txBody>
      </p:sp>
    </p:spTree>
    <p:extLst>
      <p:ext uri="{BB962C8B-B14F-4D97-AF65-F5344CB8AC3E}">
        <p14:creationId xmlns:p14="http://schemas.microsoft.com/office/powerpoint/2010/main" val="41971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928294" cy="4680520"/>
          </a:xfrm>
        </p:spPr>
      </p:pic>
      <p:pic>
        <p:nvPicPr>
          <p:cNvPr id="3074" name="Picture 2" descr="C:\Users\user\Desktop\Nuova cartella (4)\IMG-20180422-WA0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600400" cy="446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31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08912" cy="6120680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7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Sacrario Marzabotto</a:t>
            </a:r>
            <a:endParaRPr lang="it-IT" b="1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24000"/>
            <a:ext cx="6840760" cy="4713312"/>
          </a:xfrm>
        </p:spPr>
      </p:pic>
    </p:spTree>
    <p:extLst>
      <p:ext uri="{BB962C8B-B14F-4D97-AF65-F5344CB8AC3E}">
        <p14:creationId xmlns:p14="http://schemas.microsoft.com/office/powerpoint/2010/main" val="37828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979712" y="5949280"/>
            <a:ext cx="6552728" cy="634752"/>
          </a:xfrm>
        </p:spPr>
        <p:txBody>
          <a:bodyPr>
            <a:noAutofit/>
          </a:bodyPr>
          <a:lstStyle/>
          <a:p>
            <a:r>
              <a:rPr lang="it-IT" sz="2800" dirty="0" smtClean="0"/>
              <a:t>Tempio Maggiore, sinagoga di Roma</a:t>
            </a:r>
            <a:endParaRPr lang="it-IT" sz="2800" dirty="0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395536" y="332656"/>
            <a:ext cx="6851104" cy="5780112"/>
          </a:xfr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7164288" y="1600200"/>
            <a:ext cx="1522512" cy="44196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84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008168" cy="4929778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748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83568" y="56612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 smtClean="0"/>
              <a:t>A cura di Grazia </a:t>
            </a:r>
            <a:r>
              <a:rPr lang="it-IT" sz="3200" b="1" dirty="0" err="1" smtClean="0"/>
              <a:t>Cicciarello</a:t>
            </a:r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 smtClean="0"/>
              <a:t>Fotografie </a:t>
            </a:r>
            <a:r>
              <a:rPr lang="it-IT" sz="3200" b="1" dirty="0" smtClean="0"/>
              <a:t>di Grazia </a:t>
            </a:r>
            <a:r>
              <a:rPr lang="it-IT" sz="3200" b="1" dirty="0" err="1" smtClean="0"/>
              <a:t>Orofino</a:t>
            </a:r>
            <a:r>
              <a:rPr lang="it-IT" sz="3200" b="1" dirty="0" smtClean="0"/>
              <a:t> e Grazia </a:t>
            </a:r>
            <a:r>
              <a:rPr lang="it-IT" sz="3200" b="1" dirty="0" err="1" smtClean="0"/>
              <a:t>Cicciarello</a:t>
            </a:r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 smtClean="0"/>
              <a:t>classe 4B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9825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 rot="5400000">
            <a:off x="1527041" y="497295"/>
            <a:ext cx="6231702" cy="5758408"/>
          </a:xfr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7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5976664" cy="72008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Fosse Ardeatine, Roma</a:t>
            </a:r>
            <a:endParaRPr lang="it-IT" sz="2800" dirty="0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4355976" y="260648"/>
            <a:ext cx="4507631" cy="4392488"/>
          </a:xfr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8" name="Picture 2" descr="C:\Users\user\Desktop\Nuova cartella (4)\IMG-20180422-WA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4" y="3645024"/>
            <a:ext cx="4173990" cy="290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1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240860" cy="482724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9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268760"/>
            <a:ext cx="7240860" cy="4827241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0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9912" y="1370771"/>
            <a:ext cx="6228691" cy="4152461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Campo Fossoli</a:t>
            </a:r>
            <a:endParaRPr lang="it-IT" b="1" dirty="0"/>
          </a:p>
        </p:txBody>
      </p:sp>
      <p:pic>
        <p:nvPicPr>
          <p:cNvPr id="5122" name="Picture 2" descr="C:\Users\user\Desktop\Nuova cartella (4)\IMG-20180422-WA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074302" cy="271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2656"/>
            <a:ext cx="4971662" cy="3312369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60378"/>
            <a:ext cx="4824536" cy="2905137"/>
          </a:xfrm>
        </p:spPr>
      </p:pic>
    </p:spTree>
    <p:extLst>
      <p:ext uri="{BB962C8B-B14F-4D97-AF65-F5344CB8AC3E}">
        <p14:creationId xmlns:p14="http://schemas.microsoft.com/office/powerpoint/2010/main" val="23090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0648"/>
            <a:ext cx="5040561" cy="3024337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08987"/>
            <a:ext cx="5067350" cy="3234217"/>
          </a:xfrm>
        </p:spPr>
      </p:pic>
    </p:spTree>
    <p:extLst>
      <p:ext uri="{BB962C8B-B14F-4D97-AF65-F5344CB8AC3E}">
        <p14:creationId xmlns:p14="http://schemas.microsoft.com/office/powerpoint/2010/main" val="416858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167</TotalTime>
  <Words>225</Words>
  <Application>Microsoft Office PowerPoint</Application>
  <PresentationFormat>Presentazione su schermo (4:3)</PresentationFormat>
  <Paragraphs>11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Carta</vt:lpstr>
      <vt:lpstr>Progetto Ptof  «Il valore della memoria»</vt:lpstr>
      <vt:lpstr>Tempio Maggiore, sinagoga di Roma</vt:lpstr>
      <vt:lpstr>Presentazione standard di PowerPoint</vt:lpstr>
      <vt:lpstr>Fosse Ardeatine, Roma</vt:lpstr>
      <vt:lpstr>Presentazione standard di PowerPoint</vt:lpstr>
      <vt:lpstr>Presentazione standard di PowerPoint</vt:lpstr>
      <vt:lpstr>Campo Fossoli</vt:lpstr>
      <vt:lpstr>Presentazione standard di PowerPoint</vt:lpstr>
      <vt:lpstr>Presentazione standard di PowerPoint</vt:lpstr>
      <vt:lpstr>Presentazione standard di PowerPoint</vt:lpstr>
      <vt:lpstr>Museo del deportato, Carpi</vt:lpstr>
      <vt:lpstr>Presentazione standard di PowerPoint</vt:lpstr>
      <vt:lpstr>Presentazione standard di PowerPoint</vt:lpstr>
      <vt:lpstr>Presentazione standard di PowerPoint</vt:lpstr>
      <vt:lpstr>Monte Sole, Bologna</vt:lpstr>
      <vt:lpstr>Presentazione standard di PowerPoint</vt:lpstr>
      <vt:lpstr>Presentazione standard di PowerPoint</vt:lpstr>
      <vt:lpstr>Presentazione standard di PowerPoint</vt:lpstr>
      <vt:lpstr>Sacrario Marzabotto</vt:lpstr>
      <vt:lpstr>Presentazione standard di PowerPoint</vt:lpstr>
      <vt:lpstr> A cura di Grazia Cicciarello Fotografie di Grazia Orofino e Grazia Cicciarello classe 4B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13</cp:revision>
  <dcterms:created xsi:type="dcterms:W3CDTF">2018-04-22T07:29:20Z</dcterms:created>
  <dcterms:modified xsi:type="dcterms:W3CDTF">2018-04-22T14:25:50Z</dcterms:modified>
</cp:coreProperties>
</file>